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rawings/drawing3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57" r:id="rId5"/>
    <p:sldId id="258" r:id="rId6"/>
    <p:sldId id="259" r:id="rId7"/>
    <p:sldId id="260" r:id="rId8"/>
    <p:sldId id="261" r:id="rId9"/>
    <p:sldId id="264" r:id="rId10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96" autoAdjust="0"/>
    <p:restoredTop sz="94660"/>
  </p:normalViewPr>
  <p:slideViewPr>
    <p:cSldViewPr>
      <p:cViewPr varScale="1">
        <p:scale>
          <a:sx n="86" d="100"/>
          <a:sy n="86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03%20TERCER%20TRIMESTRE%20INFORMES\2016\ISAIAS%20ARDILA%20DIAZ\INFORME%20CD%20AGOSTO%202016.xls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D:\03%20TERCER%20TRIMESTRE%20INFORMES\2016\ISAIAS%20ARDILA%20DIAZ\INFORME%20CD%20AGOSTO%202016.xls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D:\03%20TERCER%20TRIMESTRE%20INFORMES\2016\ISAIAS%20ARDILA%20DIAZ\INFORME%20CD%20AGOSTO%202016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autoTitleDeleted val="1"/>
    <c:view3D>
      <c:depthPercent val="100"/>
      <c:rAngAx val="1"/>
    </c:view3D>
    <c:floor>
      <c:sp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c:spPr>
    </c:floor>
    <c:plotArea>
      <c:layout>
        <c:manualLayout>
          <c:layoutTarget val="inner"/>
          <c:xMode val="edge"/>
          <c:yMode val="edge"/>
          <c:x val="6.114482964412255E-3"/>
          <c:y val="7.8973468835447105E-2"/>
          <c:w val="0.98886738543041386"/>
          <c:h val="0.8305600194107714"/>
        </c:manualLayout>
      </c:layout>
      <c:bar3DChart>
        <c:barDir val="col"/>
        <c:grouping val="standard"/>
        <c:ser>
          <c:idx val="0"/>
          <c:order val="0"/>
          <c:tx>
            <c:strRef>
              <c:f>Total!$A$2</c:f>
              <c:strCache>
                <c:ptCount val="1"/>
                <c:pt idx="0">
                  <c:v>EJECUCIÓN TOTAL</c:v>
                </c:pt>
              </c:strCache>
            </c:strRef>
          </c:tx>
          <c:spPr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</a:gradFill>
          </c:spPr>
          <c:dPt>
            <c:idx val="0"/>
            <c:spPr>
              <a:gradFill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chemeClr val="accent1">
                    <a:lumMod val="40000"/>
                    <a:lumOff val="60000"/>
                  </a:schemeClr>
                </a:outerShdw>
              </a:effectLst>
            </c:spPr>
          </c:dPt>
          <c:dPt>
            <c:idx val="1"/>
            <c:spPr>
              <a:gradFill>
                <a:gsLst>
                  <a:gs pos="0">
                    <a:srgbClr val="FC9FCB"/>
                  </a:gs>
                  <a:gs pos="13000">
                    <a:srgbClr val="F8B049"/>
                  </a:gs>
                  <a:gs pos="21001">
                    <a:srgbClr val="F8B049"/>
                  </a:gs>
                  <a:gs pos="63000">
                    <a:srgbClr val="FEE7F2"/>
                  </a:gs>
                  <a:gs pos="67000">
                    <a:srgbClr val="F952A0"/>
                  </a:gs>
                  <a:gs pos="69000">
                    <a:srgbClr val="C50849"/>
                  </a:gs>
                  <a:gs pos="82001">
                    <a:srgbClr val="B43E85"/>
                  </a:gs>
                  <a:gs pos="100000">
                    <a:srgbClr val="F8B049"/>
                  </a:gs>
                </a:gsLst>
                <a:lin ang="5400000" scaled="0"/>
              </a:gradFill>
            </c:spPr>
          </c:dPt>
          <c:dLbls>
            <c:dLbl>
              <c:idx val="0"/>
              <c:layout>
                <c:manualLayout>
                  <c:x val="3.7591216590883922E-2"/>
                  <c:y val="-7.1217120936806044E-2"/>
                </c:manualLayout>
              </c:layout>
              <c:spPr/>
              <c:txPr>
                <a:bodyPr/>
                <a:lstStyle/>
                <a:p>
                  <a:pPr>
                    <a:defRPr sz="1400" b="1" i="0" baseline="0">
                      <a:solidFill>
                        <a:schemeClr val="bg1"/>
                      </a:solidFill>
                      <a:latin typeface="Arial" pitchFamily="34" charset="0"/>
                    </a:defRPr>
                  </a:pPr>
                  <a:endParaRPr lang="es-CO"/>
                </a:p>
              </c:txPr>
              <c:showVal val="1"/>
            </c:dLbl>
            <c:dLbl>
              <c:idx val="1"/>
              <c:layout>
                <c:manualLayout>
                  <c:x val="4.099488844304193E-2"/>
                  <c:y val="-5.0493842115889372E-2"/>
                </c:manualLayout>
              </c:layout>
              <c:spPr/>
              <c:txPr>
                <a:bodyPr/>
                <a:lstStyle/>
                <a:p>
                  <a:pPr>
                    <a:defRPr sz="1400" b="1" i="0" baseline="0">
                      <a:solidFill>
                        <a:schemeClr val="bg1"/>
                      </a:solidFill>
                      <a:latin typeface="Arial" pitchFamily="34" charset="0"/>
                    </a:defRPr>
                  </a:pPr>
                  <a:endParaRPr lang="es-CO"/>
                </a:p>
              </c:txPr>
              <c:showVal val="1"/>
            </c:dLbl>
            <c:dLbl>
              <c:idx val="2"/>
              <c:layout>
                <c:manualLayout>
                  <c:x val="4.6159812609851372E-2"/>
                  <c:y val="-6.5773147587320821E-2"/>
                </c:manualLayout>
              </c:layout>
              <c:spPr/>
              <c:txPr>
                <a:bodyPr/>
                <a:lstStyle/>
                <a:p>
                  <a:pPr>
                    <a:defRPr sz="1400" b="1" i="0" baseline="0">
                      <a:solidFill>
                        <a:schemeClr val="bg1"/>
                      </a:solidFill>
                      <a:latin typeface="Arial" pitchFamily="34" charset="0"/>
                    </a:defRPr>
                  </a:pPr>
                  <a:endParaRPr lang="es-CO"/>
                </a:p>
              </c:txPr>
              <c:showVal val="1"/>
            </c:dLbl>
            <c:dLbl>
              <c:idx val="3"/>
              <c:layout>
                <c:manualLayout>
                  <c:x val="5.0890578444220376E-3"/>
                  <c:y val="-4.4550517104216467E-2"/>
                </c:manualLayout>
              </c:layout>
              <c:spPr/>
              <c:txPr>
                <a:bodyPr/>
                <a:lstStyle/>
                <a:p>
                  <a:pPr>
                    <a:defRPr sz="1400" b="1" i="0" baseline="0">
                      <a:solidFill>
                        <a:schemeClr val="bg1"/>
                      </a:solidFill>
                      <a:latin typeface="Arial" pitchFamily="34" charset="0"/>
                    </a:defRPr>
                  </a:pPr>
                  <a:endParaRPr lang="es-CO"/>
                </a:p>
              </c:txPr>
              <c:showVal val="1"/>
            </c:dLbl>
            <c:dLbl>
              <c:idx val="4"/>
              <c:layout>
                <c:manualLayout>
                  <c:x val="-4.58015205997983E-2"/>
                  <c:y val="9.5465393794749685E-3"/>
                </c:manualLayout>
              </c:layout>
              <c:spPr/>
              <c:txPr>
                <a:bodyPr/>
                <a:lstStyle/>
                <a:p>
                  <a:pPr>
                    <a:defRPr sz="1400" b="1" i="0" baseline="0">
                      <a:solidFill>
                        <a:schemeClr val="bg1"/>
                      </a:solidFill>
                      <a:latin typeface="Arial" pitchFamily="34" charset="0"/>
                    </a:defRPr>
                  </a:pPr>
                  <a:endParaRPr lang="es-CO"/>
                </a:p>
              </c:txPr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 i="0" baseline="0">
                    <a:solidFill>
                      <a:schemeClr val="bg1"/>
                    </a:solidFill>
                    <a:latin typeface="Arial" pitchFamily="34" charset="0"/>
                  </a:defRPr>
                </a:pPr>
                <a:endParaRPr lang="es-CO"/>
              </a:p>
            </c:txPr>
            <c:showVal val="1"/>
          </c:dLbls>
          <c:cat>
            <c:strRef>
              <c:f>Total!$B$1:$D$1</c:f>
              <c:strCache>
                <c:ptCount val="3"/>
                <c:pt idx="0">
                  <c:v>RECAUDOS</c:v>
                </c:pt>
                <c:pt idx="1">
                  <c:v>PAGOS</c:v>
                </c:pt>
                <c:pt idx="2">
                  <c:v>POR EJECUTAR</c:v>
                </c:pt>
              </c:strCache>
            </c:strRef>
          </c:cat>
          <c:val>
            <c:numRef>
              <c:f>Total!$B$2:$D$2</c:f>
              <c:numCache>
                <c:formatCode>#,##0.00</c:formatCode>
                <c:ptCount val="3"/>
                <c:pt idx="0">
                  <c:v>140033618.31999999</c:v>
                </c:pt>
                <c:pt idx="1">
                  <c:v>93584493</c:v>
                </c:pt>
                <c:pt idx="2">
                  <c:v>46449125.319999993</c:v>
                </c:pt>
              </c:numCache>
            </c:numRef>
          </c:val>
        </c:ser>
        <c:shape val="box"/>
        <c:axId val="54183040"/>
        <c:axId val="54184576"/>
        <c:axId val="53608896"/>
      </c:bar3DChart>
      <c:catAx>
        <c:axId val="541830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 b="1" i="0" baseline="0">
                <a:solidFill>
                  <a:schemeClr val="bg1"/>
                </a:solidFill>
                <a:latin typeface="Arial" pitchFamily="34" charset="0"/>
              </a:defRPr>
            </a:pPr>
            <a:endParaRPr lang="es-CO"/>
          </a:p>
        </c:txPr>
        <c:crossAx val="54184576"/>
        <c:crosses val="autoZero"/>
        <c:auto val="1"/>
        <c:lblAlgn val="ctr"/>
        <c:lblOffset val="100"/>
      </c:catAx>
      <c:valAx>
        <c:axId val="54184576"/>
        <c:scaling>
          <c:orientation val="minMax"/>
        </c:scaling>
        <c:delete val="1"/>
        <c:axPos val="l"/>
        <c:numFmt formatCode="#,##0.00" sourceLinked="1"/>
        <c:tickLblPos val="nextTo"/>
        <c:crossAx val="54183040"/>
        <c:crosses val="autoZero"/>
        <c:crossBetween val="between"/>
      </c:valAx>
      <c:serAx>
        <c:axId val="53608896"/>
        <c:scaling>
          <c:orientation val="minMax"/>
        </c:scaling>
        <c:delete val="1"/>
        <c:axPos val="b"/>
        <c:tickLblPos val="nextTo"/>
        <c:crossAx val="54184576"/>
        <c:crosses val="autoZero"/>
      </c:serAx>
      <c:spPr>
        <a:noFill/>
        <a:ln w="25400">
          <a:noFill/>
        </a:ln>
      </c:spPr>
    </c:plotArea>
    <c:plotVisOnly val="1"/>
    <c:dispBlanksAs val="gap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view3D>
      <c:depthPercent val="100"/>
      <c:rAngAx val="1"/>
    </c:view3D>
    <c:floor>
      <c:sp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c:spPr>
    </c:floor>
    <c:plotArea>
      <c:layout>
        <c:manualLayout>
          <c:layoutTarget val="inner"/>
          <c:xMode val="edge"/>
          <c:yMode val="edge"/>
          <c:x val="0.20985652867011242"/>
          <c:y val="8.0887856136323363E-2"/>
          <c:w val="0.98886738543041408"/>
          <c:h val="0.77691368739326405"/>
        </c:manualLayout>
      </c:layout>
      <c:bar3DChart>
        <c:barDir val="col"/>
        <c:grouping val="clustered"/>
        <c:ser>
          <c:idx val="0"/>
          <c:order val="0"/>
          <c:tx>
            <c:strRef>
              <c:f>'Por Fuente'!$A$2</c:f>
              <c:strCache>
                <c:ptCount val="1"/>
                <c:pt idx="0">
                  <c:v>Recaudos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dLbls>
            <c:dLbl>
              <c:idx val="0"/>
              <c:layout>
                <c:manualLayout>
                  <c:x val="8.6342584355374539E-3"/>
                  <c:y val="-5.7475742620803273E-2"/>
                </c:manualLayout>
              </c:layout>
              <c:spPr/>
              <c:txPr>
                <a:bodyPr/>
                <a:lstStyle/>
                <a:p>
                  <a:pPr>
                    <a:defRPr sz="1200" b="1" i="0" baseline="0">
                      <a:solidFill>
                        <a:schemeClr val="accent6">
                          <a:lumMod val="50000"/>
                        </a:schemeClr>
                      </a:solidFill>
                      <a:latin typeface="Arial" pitchFamily="34" charset="0"/>
                    </a:defRPr>
                  </a:pPr>
                  <a:endParaRPr lang="es-CO"/>
                </a:p>
              </c:txPr>
              <c:showVal val="1"/>
            </c:dLbl>
            <c:dLbl>
              <c:idx val="1"/>
              <c:layout>
                <c:manualLayout>
                  <c:x val="2.4281072610031516E-2"/>
                  <c:y val="-1.4546164562047771E-2"/>
                </c:manualLayout>
              </c:layout>
              <c:spPr/>
              <c:txPr>
                <a:bodyPr/>
                <a:lstStyle/>
                <a:p>
                  <a:pPr>
                    <a:defRPr sz="1200" b="1" i="0" baseline="0">
                      <a:solidFill>
                        <a:schemeClr val="accent6">
                          <a:lumMod val="50000"/>
                        </a:schemeClr>
                      </a:solidFill>
                      <a:latin typeface="Arial" pitchFamily="34" charset="0"/>
                    </a:defRPr>
                  </a:pPr>
                  <a:endParaRPr lang="es-CO"/>
                </a:p>
              </c:txPr>
              <c:showVal val="1"/>
            </c:dLbl>
            <c:dLbl>
              <c:idx val="2"/>
              <c:layout>
                <c:manualLayout>
                  <c:x val="1.6835725801111253E-2"/>
                  <c:y val="-2.5046207750285602E-2"/>
                </c:manualLayout>
              </c:layout>
              <c:spPr/>
              <c:txPr>
                <a:bodyPr/>
                <a:lstStyle/>
                <a:p>
                  <a:pPr>
                    <a:defRPr sz="1200" b="1" i="0" baseline="0">
                      <a:solidFill>
                        <a:schemeClr val="accent6">
                          <a:lumMod val="50000"/>
                        </a:schemeClr>
                      </a:solidFill>
                      <a:latin typeface="Arial" pitchFamily="34" charset="0"/>
                    </a:defRPr>
                  </a:pPr>
                  <a:endParaRPr lang="es-CO"/>
                </a:p>
              </c:txPr>
              <c:showVal val="1"/>
            </c:dLbl>
            <c:dLbl>
              <c:idx val="3"/>
              <c:layout>
                <c:manualLayout>
                  <c:x val="1.4263898830827964E-2"/>
                  <c:y val="-4.6582965239101264E-2"/>
                </c:manualLayout>
              </c:layout>
              <c:spPr/>
              <c:txPr>
                <a:bodyPr/>
                <a:lstStyle/>
                <a:p>
                  <a:pPr>
                    <a:defRPr sz="1200" b="1" i="0" baseline="0">
                      <a:solidFill>
                        <a:schemeClr val="accent6">
                          <a:lumMod val="50000"/>
                        </a:schemeClr>
                      </a:solidFill>
                      <a:latin typeface="Arial" pitchFamily="34" charset="0"/>
                    </a:defRPr>
                  </a:pPr>
                  <a:endParaRPr lang="es-CO"/>
                </a:p>
              </c:txPr>
              <c:showVal val="1"/>
            </c:dLbl>
            <c:dLbl>
              <c:idx val="4"/>
              <c:layout>
                <c:manualLayout>
                  <c:x val="1.8248138563099193E-2"/>
                  <c:y val="-3.9233883874271847E-2"/>
                </c:manualLayout>
              </c:layout>
              <c:spPr/>
              <c:txPr>
                <a:bodyPr/>
                <a:lstStyle/>
                <a:p>
                  <a:pPr>
                    <a:defRPr sz="1200" b="1" i="0" baseline="0">
                      <a:solidFill>
                        <a:schemeClr val="accent6">
                          <a:lumMod val="50000"/>
                        </a:schemeClr>
                      </a:solidFill>
                      <a:latin typeface="Arial" pitchFamily="34" charset="0"/>
                    </a:defRPr>
                  </a:pPr>
                  <a:endParaRPr lang="es-CO"/>
                </a:p>
              </c:txPr>
              <c:showVal val="1"/>
            </c:dLbl>
            <c:dLbl>
              <c:idx val="5"/>
              <c:layout>
                <c:manualLayout>
                  <c:x val="-6.5439672801636071E-3"/>
                  <c:y val="-6.7073170731707321E-2"/>
                </c:manualLayout>
              </c:layout>
              <c:showVal val="1"/>
            </c:dLbl>
            <c:dLbl>
              <c:idx val="6"/>
              <c:layout>
                <c:manualLayout>
                  <c:x val="1.1451942740286299E-2"/>
                  <c:y val="-3.4552845528455292E-2"/>
                </c:manualLayout>
              </c:layout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baseline="0">
                    <a:solidFill>
                      <a:schemeClr val="accent6">
                        <a:lumMod val="50000"/>
                      </a:schemeClr>
                    </a:solidFill>
                    <a:latin typeface="Arial" pitchFamily="34" charset="0"/>
                  </a:defRPr>
                </a:pPr>
                <a:endParaRPr lang="es-CO"/>
              </a:p>
            </c:txPr>
            <c:showVal val="1"/>
          </c:dLbls>
          <c:cat>
            <c:strRef>
              <c:f>'Por Fuente'!$B$1:$D$1</c:f>
              <c:strCache>
                <c:ptCount val="3"/>
                <c:pt idx="0">
                  <c:v>Recursos Propios</c:v>
                </c:pt>
                <c:pt idx="1">
                  <c:v>Gratuidad</c:v>
                </c:pt>
                <c:pt idx="2">
                  <c:v>Recursos de Capital</c:v>
                </c:pt>
              </c:strCache>
            </c:strRef>
          </c:cat>
          <c:val>
            <c:numRef>
              <c:f>'Por Fuente'!$B$2:$D$2</c:f>
              <c:numCache>
                <c:formatCode>#,##0.00</c:formatCode>
                <c:ptCount val="3"/>
                <c:pt idx="0">
                  <c:v>6377600</c:v>
                </c:pt>
                <c:pt idx="1">
                  <c:v>98877322</c:v>
                </c:pt>
                <c:pt idx="2">
                  <c:v>34778696.32</c:v>
                </c:pt>
              </c:numCache>
            </c:numRef>
          </c:val>
        </c:ser>
        <c:ser>
          <c:idx val="1"/>
          <c:order val="1"/>
          <c:tx>
            <c:strRef>
              <c:f>'Por Fuente'!$A$3</c:f>
              <c:strCache>
                <c:ptCount val="1"/>
                <c:pt idx="0">
                  <c:v>Pagos</c:v>
                </c:pt>
              </c:strCache>
            </c:strRef>
          </c:tx>
          <c:spPr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c:spPr>
          <c:dLbls>
            <c:dLbl>
              <c:idx val="0"/>
              <c:layout>
                <c:manualLayout>
                  <c:x val="2.6875818774012419E-2"/>
                  <c:y val="-3.2849933027674846E-2"/>
                </c:manualLayout>
              </c:layout>
              <c:spPr/>
              <c:txPr>
                <a:bodyPr/>
                <a:lstStyle/>
                <a:p>
                  <a:pPr>
                    <a:defRPr sz="1200" b="1" i="0" baseline="0">
                      <a:solidFill>
                        <a:srgbClr val="FF0000"/>
                      </a:solidFill>
                      <a:latin typeface="Arial" pitchFamily="34" charset="0"/>
                    </a:defRPr>
                  </a:pPr>
                  <a:endParaRPr lang="es-CO"/>
                </a:p>
              </c:txPr>
              <c:showVal val="1"/>
            </c:dLbl>
            <c:dLbl>
              <c:idx val="1"/>
              <c:layout>
                <c:manualLayout>
                  <c:x val="4.8086705266335586E-2"/>
                  <c:y val="-2.0235284787834883E-2"/>
                </c:manualLayout>
              </c:layout>
              <c:spPr/>
              <c:txPr>
                <a:bodyPr/>
                <a:lstStyle/>
                <a:p>
                  <a:pPr>
                    <a:defRPr sz="1200" b="1" i="0" baseline="0">
                      <a:solidFill>
                        <a:srgbClr val="FF0000"/>
                      </a:solidFill>
                      <a:latin typeface="Arial" pitchFamily="34" charset="0"/>
                    </a:defRPr>
                  </a:pPr>
                  <a:endParaRPr lang="es-CO"/>
                </a:p>
              </c:txPr>
              <c:showVal val="1"/>
            </c:dLbl>
            <c:dLbl>
              <c:idx val="2"/>
              <c:layout>
                <c:manualLayout>
                  <c:x val="4.6786328939594723E-2"/>
                  <c:y val="-1.7009678920344232E-2"/>
                </c:manualLayout>
              </c:layout>
              <c:spPr/>
              <c:txPr>
                <a:bodyPr/>
                <a:lstStyle/>
                <a:p>
                  <a:pPr>
                    <a:defRPr sz="1200" b="1" i="0" baseline="0">
                      <a:solidFill>
                        <a:srgbClr val="FF0000"/>
                      </a:solidFill>
                      <a:latin typeface="Arial" pitchFamily="34" charset="0"/>
                    </a:defRPr>
                  </a:pPr>
                  <a:endParaRPr lang="es-CO"/>
                </a:p>
              </c:txPr>
              <c:showVal val="1"/>
            </c:dLbl>
            <c:dLbl>
              <c:idx val="3"/>
              <c:layout>
                <c:manualLayout>
                  <c:x val="1.5279016696339531E-2"/>
                  <c:y val="-1.5828372063248195E-2"/>
                </c:manualLayout>
              </c:layout>
              <c:spPr/>
              <c:txPr>
                <a:bodyPr/>
                <a:lstStyle/>
                <a:p>
                  <a:pPr>
                    <a:defRPr sz="1200" b="1" i="0" baseline="0">
                      <a:solidFill>
                        <a:srgbClr val="FF0000"/>
                      </a:solidFill>
                      <a:latin typeface="Arial" pitchFamily="34" charset="0"/>
                    </a:defRPr>
                  </a:pPr>
                  <a:endParaRPr lang="es-CO"/>
                </a:p>
              </c:txPr>
              <c:showVal val="1"/>
            </c:dLbl>
            <c:dLbl>
              <c:idx val="4"/>
              <c:layout>
                <c:manualLayout>
                  <c:x val="1.1450177119468484E-2"/>
                  <c:y val="-8.9304461942257395E-3"/>
                </c:manualLayout>
              </c:layout>
              <c:spPr/>
              <c:txPr>
                <a:bodyPr/>
                <a:lstStyle/>
                <a:p>
                  <a:pPr>
                    <a:defRPr sz="1200" b="1" i="0" baseline="0">
                      <a:solidFill>
                        <a:srgbClr val="FF0000"/>
                      </a:solidFill>
                      <a:latin typeface="Arial" pitchFamily="34" charset="0"/>
                    </a:defRPr>
                  </a:pPr>
                  <a:endParaRPr lang="es-CO"/>
                </a:p>
              </c:txPr>
              <c:showVal val="1"/>
            </c:dLbl>
            <c:dLbl>
              <c:idx val="5"/>
              <c:layout>
                <c:manualLayout>
                  <c:x val="0"/>
                  <c:y val="-3.6585365853658569E-2"/>
                </c:manualLayout>
              </c:layout>
              <c:showVal val="1"/>
            </c:dLbl>
            <c:dLbl>
              <c:idx val="6"/>
              <c:layout>
                <c:manualLayout>
                  <c:x val="1.1291717905891124E-2"/>
                  <c:y val="-1.2195121951219513E-2"/>
                </c:manualLayout>
              </c:layout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baseline="0">
                    <a:solidFill>
                      <a:srgbClr val="FF0000"/>
                    </a:solidFill>
                    <a:latin typeface="Arial" pitchFamily="34" charset="0"/>
                  </a:defRPr>
                </a:pPr>
                <a:endParaRPr lang="es-CO"/>
              </a:p>
            </c:txPr>
            <c:showVal val="1"/>
          </c:dLbls>
          <c:cat>
            <c:strRef>
              <c:f>'Por Fuente'!$B$1:$D$1</c:f>
              <c:strCache>
                <c:ptCount val="3"/>
                <c:pt idx="0">
                  <c:v>Recursos Propios</c:v>
                </c:pt>
                <c:pt idx="1">
                  <c:v>Gratuidad</c:v>
                </c:pt>
                <c:pt idx="2">
                  <c:v>Recursos de Capital</c:v>
                </c:pt>
              </c:strCache>
            </c:strRef>
          </c:cat>
          <c:val>
            <c:numRef>
              <c:f>'Por Fuente'!$B$3:$D$3</c:f>
              <c:numCache>
                <c:formatCode>#,##0.00</c:formatCode>
                <c:ptCount val="3"/>
                <c:pt idx="0">
                  <c:v>4635785</c:v>
                </c:pt>
                <c:pt idx="1">
                  <c:v>58975400</c:v>
                </c:pt>
                <c:pt idx="2">
                  <c:v>29973308</c:v>
                </c:pt>
              </c:numCache>
            </c:numRef>
          </c:val>
        </c:ser>
        <c:ser>
          <c:idx val="2"/>
          <c:order val="2"/>
          <c:tx>
            <c:strRef>
              <c:f>'Por Fuente'!$A$4</c:f>
              <c:strCache>
                <c:ptCount val="1"/>
                <c:pt idx="0">
                  <c:v>Disponible</c:v>
                </c:pt>
              </c:strCache>
            </c:strRef>
          </c:tx>
          <c:dLbls>
            <c:dLbl>
              <c:idx val="0"/>
              <c:layout>
                <c:manualLayout>
                  <c:x val="4.4893383516516498E-2"/>
                  <c:y val="-2.2087800282788759E-2"/>
                </c:manualLayout>
              </c:layout>
              <c:showVal val="1"/>
            </c:dLbl>
            <c:dLbl>
              <c:idx val="1"/>
              <c:layout>
                <c:manualLayout>
                  <c:x val="4.690781208501605E-2"/>
                  <c:y val="-1.805173766073585E-2"/>
                </c:manualLayout>
              </c:layout>
              <c:showVal val="1"/>
            </c:dLbl>
            <c:dLbl>
              <c:idx val="2"/>
              <c:layout>
                <c:manualLayout>
                  <c:x val="4.3742298310288474E-2"/>
                  <c:y val="-1.6291592607601053E-2"/>
                </c:manualLayout>
              </c:layout>
              <c:showVal val="1"/>
            </c:dLbl>
            <c:txPr>
              <a:bodyPr/>
              <a:lstStyle/>
              <a:p>
                <a:pPr algn="ctr">
                  <a:defRPr lang="es-CO" sz="1200" b="1" i="0" u="none" strike="noStrike" kern="1200" baseline="0">
                    <a:solidFill>
                      <a:schemeClr val="bg2">
                        <a:lumMod val="60000"/>
                        <a:lumOff val="40000"/>
                      </a:schemeClr>
                    </a:solidFill>
                    <a:latin typeface="Arial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showVal val="1"/>
          </c:dLbls>
          <c:cat>
            <c:strRef>
              <c:f>'Por Fuente'!$B$1:$D$1</c:f>
              <c:strCache>
                <c:ptCount val="3"/>
                <c:pt idx="0">
                  <c:v>Recursos Propios</c:v>
                </c:pt>
                <c:pt idx="1">
                  <c:v>Gratuidad</c:v>
                </c:pt>
                <c:pt idx="2">
                  <c:v>Recursos de Capital</c:v>
                </c:pt>
              </c:strCache>
            </c:strRef>
          </c:cat>
          <c:val>
            <c:numRef>
              <c:f>'Por Fuente'!$B$4:$D$4</c:f>
              <c:numCache>
                <c:formatCode>#,##0.00</c:formatCode>
                <c:ptCount val="3"/>
                <c:pt idx="0">
                  <c:v>1741815</c:v>
                </c:pt>
                <c:pt idx="1">
                  <c:v>39901922</c:v>
                </c:pt>
                <c:pt idx="2">
                  <c:v>4805388.3199999994</c:v>
                </c:pt>
              </c:numCache>
            </c:numRef>
          </c:val>
        </c:ser>
        <c:shape val="box"/>
        <c:axId val="59635968"/>
        <c:axId val="56307712"/>
        <c:axId val="0"/>
      </c:bar3DChart>
      <c:catAx>
        <c:axId val="59635968"/>
        <c:scaling>
          <c:orientation val="minMax"/>
        </c:scaling>
        <c:axPos val="b"/>
        <c:numFmt formatCode="General" sourceLinked="1"/>
        <c:tickLblPos val="nextTo"/>
        <c:txPr>
          <a:bodyPr rot="0"/>
          <a:lstStyle/>
          <a:p>
            <a:pPr>
              <a:defRPr sz="1100" b="1" i="0" baseline="0">
                <a:solidFill>
                  <a:schemeClr val="bg1"/>
                </a:solidFill>
                <a:latin typeface="Arial" pitchFamily="34" charset="0"/>
              </a:defRPr>
            </a:pPr>
            <a:endParaRPr lang="es-CO"/>
          </a:p>
        </c:txPr>
        <c:crossAx val="56307712"/>
        <c:crosses val="autoZero"/>
        <c:auto val="1"/>
        <c:lblAlgn val="ctr"/>
        <c:lblOffset val="100"/>
      </c:catAx>
      <c:valAx>
        <c:axId val="56307712"/>
        <c:scaling>
          <c:orientation val="minMax"/>
        </c:scaling>
        <c:delete val="1"/>
        <c:axPos val="l"/>
        <c:numFmt formatCode="#,##0.00" sourceLinked="1"/>
        <c:tickLblPos val="nextTo"/>
        <c:crossAx val="59635968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layout>
        <c:manualLayout>
          <c:xMode val="edge"/>
          <c:yMode val="edge"/>
          <c:x val="0.35901281700056897"/>
          <c:y val="0.95096722351766116"/>
          <c:w val="0.34153656718836101"/>
          <c:h val="4.3013979475741523E-2"/>
        </c:manualLayout>
      </c:layout>
      <c:overlay val="1"/>
      <c:txPr>
        <a:bodyPr/>
        <a:lstStyle/>
        <a:p>
          <a:pPr>
            <a:defRPr sz="1300" b="1" i="0" baseline="0">
              <a:solidFill>
                <a:schemeClr val="bg1"/>
              </a:solidFill>
              <a:latin typeface="Arial" pitchFamily="34" charset="0"/>
            </a:defRPr>
          </a:pPr>
          <a:endParaRPr lang="es-CO"/>
        </a:p>
      </c:txPr>
    </c:legend>
    <c:plotVisOnly val="1"/>
    <c:dispBlanksAs val="gap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view3D>
      <c:depthPercent val="100"/>
      <c:rAngAx val="1"/>
    </c:view3D>
    <c:floor>
      <c:sp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c:spPr>
    </c:floor>
    <c:plotArea>
      <c:layout>
        <c:manualLayout>
          <c:layoutTarget val="inner"/>
          <c:xMode val="edge"/>
          <c:yMode val="edge"/>
          <c:x val="6.114482964412255E-3"/>
          <c:y val="0.11170252883067422"/>
          <c:w val="0.98886738543041408"/>
          <c:h val="0.74609913617599821"/>
        </c:manualLayout>
      </c:layout>
      <c:bar3DChart>
        <c:barDir val="col"/>
        <c:grouping val="clustered"/>
        <c:ser>
          <c:idx val="0"/>
          <c:order val="0"/>
          <c:spPr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c:spPr>
          <c:dLbls>
            <c:dLbl>
              <c:idx val="0"/>
              <c:layout>
                <c:manualLayout>
                  <c:x val="7.8431372549019624E-3"/>
                  <c:y val="-8.3594566353187207E-3"/>
                </c:manualLayout>
              </c:layout>
              <c:showVal val="1"/>
            </c:dLbl>
            <c:dLbl>
              <c:idx val="1"/>
              <c:layout>
                <c:manualLayout>
                  <c:x val="1.254901960784314E-2"/>
                  <c:y val="-1.2539184952978056E-2"/>
                </c:manualLayout>
              </c:layout>
              <c:showVal val="1"/>
            </c:dLbl>
            <c:dLbl>
              <c:idx val="2"/>
              <c:layout>
                <c:manualLayout>
                  <c:x val="1.254901960784314E-2"/>
                  <c:y val="-6.2695924764891078E-3"/>
                </c:manualLayout>
              </c:layout>
              <c:showVal val="1"/>
            </c:dLbl>
            <c:dLbl>
              <c:idx val="3"/>
              <c:layout>
                <c:manualLayout>
                  <c:x val="9.4117647058823591E-3"/>
                  <c:y val="-8.3594566353186427E-3"/>
                </c:manualLayout>
              </c:layout>
              <c:showVal val="1"/>
            </c:dLbl>
            <c:dLbl>
              <c:idx val="4"/>
              <c:layout>
                <c:manualLayout>
                  <c:x val="9.4117647058824128E-3"/>
                  <c:y val="-8.3594566353187207E-3"/>
                </c:manualLayout>
              </c:layout>
              <c:showVal val="1"/>
            </c:dLbl>
            <c:dLbl>
              <c:idx val="5"/>
              <c:layout>
                <c:manualLayout>
                  <c:x val="4.7058823529411813E-3"/>
                  <c:y val="-1.5238565398760827E-2"/>
                </c:manualLayout>
              </c:layout>
              <c:showVal val="1"/>
            </c:dLbl>
            <c:dLbl>
              <c:idx val="6"/>
              <c:layout>
                <c:manualLayout>
                  <c:x val="7.8431372549019624E-3"/>
                  <c:y val="-1.8808777429467106E-2"/>
                </c:manualLayout>
              </c:layout>
              <c:showVal val="1"/>
            </c:dLbl>
            <c:dLbl>
              <c:idx val="7"/>
              <c:layout>
                <c:manualLayout>
                  <c:x val="1.0980392156862745E-2"/>
                  <c:y val="-6.2695924764890306E-3"/>
                </c:manualLayout>
              </c:layout>
              <c:showVal val="1"/>
            </c:dLbl>
            <c:dLbl>
              <c:idx val="8"/>
              <c:layout>
                <c:manualLayout>
                  <c:x val="4.7058823529411813E-3"/>
                  <c:y val="-1.2539184952978056E-2"/>
                </c:manualLayout>
              </c:layout>
              <c:showVal val="1"/>
            </c:dLbl>
            <c:dLbl>
              <c:idx val="9"/>
              <c:layout>
                <c:manualLayout>
                  <c:x val="9.4117647058822446E-3"/>
                  <c:y val="-8.3594566353187207E-3"/>
                </c:manualLayout>
              </c:layout>
              <c:showVal val="1"/>
            </c:dLbl>
            <c:dLbl>
              <c:idx val="10"/>
              <c:layout>
                <c:manualLayout>
                  <c:x val="1.2539825001310801E-2"/>
                  <c:y val="-5.9790732436472418E-3"/>
                </c:manualLayout>
              </c:layout>
              <c:showVal val="1"/>
            </c:dLbl>
            <c:spPr>
              <a:noFill/>
              <a:ln w="25400">
                <a:noFill/>
              </a:ln>
            </c:spPr>
            <c:txPr>
              <a:bodyPr rot="-5400000"/>
              <a:lstStyle/>
              <a:p>
                <a:pPr>
                  <a:defRPr sz="900" b="1" i="0" baseline="0">
                    <a:solidFill>
                      <a:schemeClr val="bg1"/>
                    </a:solidFill>
                    <a:latin typeface="Arial" pitchFamily="34" charset="0"/>
                  </a:defRPr>
                </a:pPr>
                <a:endParaRPr lang="es-CO"/>
              </a:p>
            </c:txPr>
            <c:showVal val="1"/>
          </c:dLbls>
          <c:cat>
            <c:strRef>
              <c:f>'Por rubro'!$A$1:$A$25</c:f>
              <c:strCache>
                <c:ptCount val="25"/>
                <c:pt idx="0">
                  <c:v>Compra de Material Didáctico</c:v>
                </c:pt>
                <c:pt idx="1">
                  <c:v>Equipo de Comunicación</c:v>
                </c:pt>
                <c:pt idx="2">
                  <c:v>Equipo de Computación</c:v>
                </c:pt>
                <c:pt idx="3">
                  <c:v>Papeleria y Útiles de Escritorio</c:v>
                </c:pt>
                <c:pt idx="4">
                  <c:v>Elementos de Aseo y Caferería</c:v>
                </c:pt>
                <c:pt idx="5">
                  <c:v>Insumos Proyectos Productivos</c:v>
                </c:pt>
                <c:pt idx="6">
                  <c:v>Material Eléctrico y de Ferretería</c:v>
                </c:pt>
                <c:pt idx="7">
                  <c:v>Material de Fontanería</c:v>
                </c:pt>
                <c:pt idx="8">
                  <c:v>Otros Materiales y Suministros</c:v>
                </c:pt>
                <c:pt idx="9">
                  <c:v>Compra de Muebles y enseres</c:v>
                </c:pt>
                <c:pt idx="10">
                  <c:v>Trabajos Tipográficos</c:v>
                </c:pt>
                <c:pt idx="11">
                  <c:v>Seguros de Bienes</c:v>
                </c:pt>
                <c:pt idx="12">
                  <c:v>Póliza de manejo</c:v>
                </c:pt>
                <c:pt idx="13">
                  <c:v>Cuatro por mil</c:v>
                </c:pt>
                <c:pt idx="14">
                  <c:v>Energía</c:v>
                </c:pt>
                <c:pt idx="15">
                  <c:v>Telecomunicaciones</c:v>
                </c:pt>
                <c:pt idx="16">
                  <c:v>Otros Servicios Públicos</c:v>
                </c:pt>
                <c:pt idx="17">
                  <c:v>Alimentación de Semovientos</c:v>
                </c:pt>
                <c:pt idx="18">
                  <c:v>Sanidad de Semovientes</c:v>
                </c:pt>
                <c:pt idx="19">
                  <c:v>Otros Mantenimientos</c:v>
                </c:pt>
                <c:pt idx="20">
                  <c:v>Comisiones Bancarias</c:v>
                </c:pt>
                <c:pt idx="21">
                  <c:v>Compra de Chequera</c:v>
                </c:pt>
                <c:pt idx="22">
                  <c:v>Servicios Profesionales</c:v>
                </c:pt>
                <c:pt idx="23">
                  <c:v>Servicios Técnicos</c:v>
                </c:pt>
                <c:pt idx="24">
                  <c:v>Participación Act.Deportivas, Cult.</c:v>
                </c:pt>
              </c:strCache>
            </c:strRef>
          </c:cat>
          <c:val>
            <c:numRef>
              <c:f>'Por rubro'!$B$1:$B$25</c:f>
              <c:numCache>
                <c:formatCode>#,##0</c:formatCode>
                <c:ptCount val="25"/>
                <c:pt idx="0">
                  <c:v>878000</c:v>
                </c:pt>
                <c:pt idx="1">
                  <c:v>480000</c:v>
                </c:pt>
                <c:pt idx="2">
                  <c:v>7200000</c:v>
                </c:pt>
                <c:pt idx="3">
                  <c:v>5331200</c:v>
                </c:pt>
                <c:pt idx="4">
                  <c:v>2390357</c:v>
                </c:pt>
                <c:pt idx="5">
                  <c:v>675000</c:v>
                </c:pt>
                <c:pt idx="6">
                  <c:v>1015800</c:v>
                </c:pt>
                <c:pt idx="7">
                  <c:v>615000</c:v>
                </c:pt>
                <c:pt idx="8">
                  <c:v>11703960</c:v>
                </c:pt>
                <c:pt idx="9">
                  <c:v>2994080</c:v>
                </c:pt>
                <c:pt idx="10">
                  <c:v>1499996</c:v>
                </c:pt>
                <c:pt idx="11">
                  <c:v>2702598</c:v>
                </c:pt>
                <c:pt idx="12">
                  <c:v>6059370</c:v>
                </c:pt>
                <c:pt idx="13">
                  <c:v>156504</c:v>
                </c:pt>
                <c:pt idx="14">
                  <c:v>7880226</c:v>
                </c:pt>
                <c:pt idx="15">
                  <c:v>534369</c:v>
                </c:pt>
                <c:pt idx="16">
                  <c:v>6943069</c:v>
                </c:pt>
                <c:pt idx="17">
                  <c:v>693000</c:v>
                </c:pt>
                <c:pt idx="18">
                  <c:v>1273600</c:v>
                </c:pt>
                <c:pt idx="19">
                  <c:v>9024193</c:v>
                </c:pt>
                <c:pt idx="20">
                  <c:v>4630</c:v>
                </c:pt>
                <c:pt idx="21">
                  <c:v>419901</c:v>
                </c:pt>
                <c:pt idx="22">
                  <c:v>2400000</c:v>
                </c:pt>
                <c:pt idx="23">
                  <c:v>7825000</c:v>
                </c:pt>
                <c:pt idx="24">
                  <c:v>12884640</c:v>
                </c:pt>
              </c:numCache>
            </c:numRef>
          </c:val>
        </c:ser>
        <c:shape val="box"/>
        <c:axId val="56349056"/>
        <c:axId val="56350592"/>
        <c:axId val="0"/>
      </c:bar3DChart>
      <c:catAx>
        <c:axId val="56349056"/>
        <c:scaling>
          <c:orientation val="minMax"/>
        </c:scaling>
        <c:axPos val="b"/>
        <c:numFmt formatCode="General" sourceLinked="1"/>
        <c:tickLblPos val="nextTo"/>
        <c:txPr>
          <a:bodyPr rot="-3600000"/>
          <a:lstStyle/>
          <a:p>
            <a:pPr>
              <a:defRPr sz="1000" b="1" i="0" baseline="0">
                <a:solidFill>
                  <a:schemeClr val="bg1"/>
                </a:solidFill>
                <a:latin typeface="Arial" pitchFamily="34" charset="0"/>
              </a:defRPr>
            </a:pPr>
            <a:endParaRPr lang="es-CO"/>
          </a:p>
        </c:txPr>
        <c:crossAx val="56350592"/>
        <c:crosses val="autoZero"/>
        <c:auto val="1"/>
        <c:lblAlgn val="ctr"/>
        <c:lblOffset val="100"/>
      </c:catAx>
      <c:valAx>
        <c:axId val="56350592"/>
        <c:scaling>
          <c:orientation val="minMax"/>
        </c:scaling>
        <c:delete val="1"/>
        <c:axPos val="l"/>
        <c:numFmt formatCode="#,##0" sourceLinked="1"/>
        <c:tickLblPos val="nextTo"/>
        <c:crossAx val="5634905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0.13152</cdr:x>
      <cdr:y>0.00955</cdr:y>
    </cdr:from>
    <cdr:to>
      <cdr:x>0.87322</cdr:x>
      <cdr:y>0.13126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1057275" y="61037"/>
          <a:ext cx="5962650" cy="7778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es-CO" sz="20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RECAUDOS </a:t>
          </a:r>
          <a:r>
            <a:rPr lang="es-CO" sz="20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Vs. PAGOS - </a:t>
          </a:r>
          <a:r>
            <a:rPr lang="es-CO" sz="2000" b="1" baseline="0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AGOSTO DE 2016</a:t>
          </a:r>
          <a:endParaRPr lang="es-CO" sz="2000" b="1" dirty="0">
            <a:solidFill>
              <a:schemeClr val="accent3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0.06452</cdr:x>
      <cdr:y>0.0065</cdr:y>
    </cdr:from>
    <cdr:to>
      <cdr:x>0.93548</cdr:x>
      <cdr:y>0.08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71504" y="34827"/>
          <a:ext cx="7715304" cy="39380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es-CO" sz="20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RECAUDOS </a:t>
          </a:r>
          <a:r>
            <a:rPr lang="es-CO" sz="20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Vs. PAGOS </a:t>
          </a:r>
          <a:r>
            <a:rPr lang="es-CO" sz="2000" b="1" baseline="0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POR FUENTE - AGOSTO DE 2016</a:t>
          </a:r>
          <a:endParaRPr lang="es-CO" sz="2000" b="1" dirty="0">
            <a:solidFill>
              <a:schemeClr val="accent3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0.04032</cdr:x>
      <cdr:y>0.00357</cdr:y>
    </cdr:from>
    <cdr:to>
      <cdr:x>0.93548</cdr:x>
      <cdr:y>0.08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357190" y="19129"/>
          <a:ext cx="7929617" cy="409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es-CO" sz="20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EJECUCIÓN </a:t>
          </a:r>
          <a:r>
            <a:rPr lang="es-CO" sz="20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PRESUPUESTAL POR RUBROS AGOSTO </a:t>
          </a:r>
          <a:r>
            <a:rPr lang="es-CO" sz="2000" b="1" baseline="0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DE </a:t>
          </a:r>
          <a:r>
            <a:rPr lang="es-CO" sz="20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2016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Título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Elipse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C07A-6DD4-45FE-B405-F7CAB83DF338}" type="datetimeFigureOut">
              <a:rPr lang="es-CO" smtClean="0"/>
              <a:pPr/>
              <a:t>12/09/2016</a:t>
            </a:fld>
            <a:endParaRPr lang="es-CO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AEA6-932D-4509-A128-C540AB8EE0E0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C07A-6DD4-45FE-B405-F7CAB83DF338}" type="datetimeFigureOut">
              <a:rPr lang="es-CO" smtClean="0"/>
              <a:pPr/>
              <a:t>12/09/2016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AEA6-932D-4509-A128-C540AB8EE0E0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C07A-6DD4-45FE-B405-F7CAB83DF338}" type="datetimeFigureOut">
              <a:rPr lang="es-CO" smtClean="0"/>
              <a:pPr/>
              <a:t>12/09/2016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AEA6-932D-4509-A128-C540AB8EE0E0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43AC07A-6DD4-45FE-B405-F7CAB83DF338}" type="datetimeFigureOut">
              <a:rPr lang="es-CO" smtClean="0"/>
              <a:pPr/>
              <a:t>12/09/2016</a:t>
            </a:fld>
            <a:endParaRPr lang="es-CO"/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7F9AEA6-932D-4509-A128-C540AB8EE0E0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6" name="15 Marcador de pie de página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17" name="16 Título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C07A-6DD4-45FE-B405-F7CAB83DF338}" type="datetimeFigureOut">
              <a:rPr lang="es-CO" smtClean="0"/>
              <a:pPr/>
              <a:t>12/09/2016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AEA6-932D-4509-A128-C540AB8EE0E0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cxnSp>
        <p:nvCxnSpPr>
          <p:cNvPr id="7" name="6 Conector recto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C07A-6DD4-45FE-B405-F7CAB83DF338}" type="datetimeFigureOut">
              <a:rPr lang="es-CO" smtClean="0"/>
              <a:pPr/>
              <a:t>12/09/2016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AEA6-932D-4509-A128-C540AB8EE0E0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AEA6-932D-4509-A128-C540AB8EE0E0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C07A-6DD4-45FE-B405-F7CAB83DF338}" type="datetimeFigureOut">
              <a:rPr lang="es-CO" smtClean="0"/>
              <a:pPr/>
              <a:t>12/09/2016</a:t>
            </a:fld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2" name="31 Marcador de contenido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34" name="33 Marcador de contenido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cxnSp>
        <p:nvCxnSpPr>
          <p:cNvPr id="10" name="9 Conector recto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C07A-6DD4-45FE-B405-F7CAB83DF338}" type="datetimeFigureOut">
              <a:rPr lang="es-CO" smtClean="0"/>
              <a:pPr/>
              <a:t>12/09/2016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AEA6-932D-4509-A128-C540AB8EE0E0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C07A-6DD4-45FE-B405-F7CAB83DF338}" type="datetimeFigureOut">
              <a:rPr lang="es-CO" smtClean="0"/>
              <a:pPr/>
              <a:t>12/09/2016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AEA6-932D-4509-A128-C540AB8EE0E0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Marcador de contenido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1" name="30 Título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43AC07A-6DD4-45FE-B405-F7CAB83DF338}" type="datetimeFigureOut">
              <a:rPr lang="es-CO" smtClean="0"/>
              <a:pPr/>
              <a:t>12/09/2016</a:t>
            </a:fld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F9AEA6-932D-4509-A128-C540AB8EE0E0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AC07A-6DD4-45FE-B405-F7CAB83DF338}" type="datetimeFigureOut">
              <a:rPr lang="es-CO" smtClean="0"/>
              <a:pPr/>
              <a:t>12/09/2016</a:t>
            </a:fld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F9AEA6-932D-4509-A128-C540AB8EE0E0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43AC07A-6DD4-45FE-B405-F7CAB83DF338}" type="datetimeFigureOut">
              <a:rPr lang="es-CO" smtClean="0"/>
              <a:pPr/>
              <a:t>12/09/2016</a:t>
            </a:fld>
            <a:endParaRPr lang="es-CO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CO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7F9AEA6-932D-4509-A128-C540AB8EE0E0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hyperlink" Target="RELACI&#211;N%20DE%20PAGOS%20AGOSTO%202016.xls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0" y="2357430"/>
            <a:ext cx="9144000" cy="4500570"/>
          </a:xfrm>
        </p:spPr>
        <p:txBody>
          <a:bodyPr/>
          <a:lstStyle/>
          <a:p>
            <a:r>
              <a:rPr lang="es-CO" dirty="0" smtClean="0"/>
              <a:t>INSTITUTO TÉCNICO ISAÍAS ARDILA DÍAZ</a:t>
            </a:r>
          </a:p>
          <a:p>
            <a:r>
              <a:rPr lang="es-CO" dirty="0" smtClean="0"/>
              <a:t>MOGOTES – SANTANDER</a:t>
            </a:r>
          </a:p>
          <a:p>
            <a:endParaRPr lang="es-CO" dirty="0" smtClean="0"/>
          </a:p>
          <a:p>
            <a:endParaRPr lang="es-CO" dirty="0" smtClean="0"/>
          </a:p>
          <a:p>
            <a:r>
              <a:rPr lang="es-CO" dirty="0" smtClean="0"/>
              <a:t>INFORME FINANCIERO AL 31 DE AGOSTO DE 2016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3200" dirty="0" smtClean="0"/>
              <a:t>INSTITUTO TÉCNICO ISAÍAS ARDILA DÍAZ</a:t>
            </a:r>
            <a:br>
              <a:rPr lang="es-CO" sz="3200" dirty="0" smtClean="0"/>
            </a:br>
            <a:r>
              <a:rPr lang="es-CO" sz="3200" dirty="0" smtClean="0"/>
              <a:t>MOGOTES - SANTANDER</a:t>
            </a:r>
            <a:endParaRPr lang="es-CO" sz="3200" dirty="0"/>
          </a:p>
        </p:txBody>
      </p:sp>
      <p:graphicFrame>
        <p:nvGraphicFramePr>
          <p:cNvPr id="4" name="1 Gráfico"/>
          <p:cNvGraphicFramePr>
            <a:graphicFrameLocks noGrp="1"/>
          </p:cNvGraphicFramePr>
          <p:nvPr>
            <p:ph idx="1"/>
          </p:nvPr>
        </p:nvGraphicFramePr>
        <p:xfrm>
          <a:off x="214282" y="1357298"/>
          <a:ext cx="8715436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3200" dirty="0" smtClean="0"/>
              <a:t>INSTITUTO TÉCNICO ISAÍAS ARDILA DÍAZ</a:t>
            </a:r>
            <a:br>
              <a:rPr lang="es-CO" sz="3200" dirty="0" smtClean="0"/>
            </a:br>
            <a:r>
              <a:rPr lang="es-CO" sz="3200" dirty="0" smtClean="0"/>
              <a:t>MOGOTES - SANTANDER</a:t>
            </a:r>
            <a:endParaRPr lang="es-CO" sz="3200" dirty="0"/>
          </a:p>
        </p:txBody>
      </p:sp>
      <p:graphicFrame>
        <p:nvGraphicFramePr>
          <p:cNvPr id="6" name="1 Gráfico"/>
          <p:cNvGraphicFramePr>
            <a:graphicFrameLocks noGrp="1"/>
          </p:cNvGraphicFramePr>
          <p:nvPr>
            <p:ph idx="1"/>
          </p:nvPr>
        </p:nvGraphicFramePr>
        <p:xfrm>
          <a:off x="142844" y="1357298"/>
          <a:ext cx="8858312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142844" y="1357303"/>
          <a:ext cx="8858312" cy="5386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  <a:gridCol w="2686070"/>
                <a:gridCol w="1771662"/>
                <a:gridCol w="1771662"/>
                <a:gridCol w="1771662"/>
              </a:tblGrid>
              <a:tr h="474486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2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EJECUCIÓN PRESUPUESTAL DE INGRESOS AGOSTO DE 2016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54373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FUENTE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RUBRO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PRESUPUESTO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RECAUDOS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POR RECAUDAR</a:t>
                      </a:r>
                    </a:p>
                  </a:txBody>
                  <a:tcPr marL="9525" marR="9525" marT="9525" marB="0" anchor="ctr"/>
                </a:tc>
              </a:tr>
              <a:tr h="47448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VENTA DE PRODUCTOS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4.325.000,00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2.010.000,00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2.315.000,00</a:t>
                      </a:r>
                    </a:p>
                  </a:txBody>
                  <a:tcPr marL="9525" marR="9525" marT="9525" marB="0" anchor="ctr"/>
                </a:tc>
              </a:tr>
              <a:tr h="54373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CERTIFICADOS Y CONSTANCIAS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247.200,00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152.800,00</a:t>
                      </a:r>
                    </a:p>
                  </a:txBody>
                  <a:tcPr marL="9525" marR="9525" marT="9525" marB="0" anchor="ctr"/>
                </a:tc>
              </a:tr>
              <a:tr h="47448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OTROS SERVICIOS CONEXOS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914.400,00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914.400,00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</a:tr>
              <a:tr h="47448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TIENDA ESCOLAR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4.000.000,00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2.920.000,00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1.080.000,00</a:t>
                      </a:r>
                    </a:p>
                  </a:txBody>
                  <a:tcPr marL="9525" marR="9525" marT="9525" marB="0" anchor="ctr"/>
                </a:tc>
              </a:tr>
              <a:tr h="47448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OTROS ARRIENDOS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286.000,00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1.814.000,00</a:t>
                      </a:r>
                    </a:p>
                  </a:txBody>
                  <a:tcPr marL="9525" marR="9525" marT="9525" marB="0" anchor="ctr"/>
                </a:tc>
              </a:tr>
              <a:tr h="47448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GRATUIDAD - SGP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98.877.322,00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98.877.322,00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</a:tr>
              <a:tr h="47448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RECURSOS DEL BALANCE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29.478.696,32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29.478.696,32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</a:tr>
              <a:tr h="47448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VENTA DE ACTIVOS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11.000.000,00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5.300.000,00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5.700.000,00</a:t>
                      </a:r>
                    </a:p>
                  </a:txBody>
                  <a:tcPr marL="9525" marR="9525" marT="9525" marB="0" anchor="ctr"/>
                </a:tc>
              </a:tr>
              <a:tr h="474486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TOTAL….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151.095.418,32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140.033.618,32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11.061.800,00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011222"/>
          </a:xfrm>
        </p:spPr>
        <p:txBody>
          <a:bodyPr>
            <a:normAutofit fontScale="90000"/>
          </a:bodyPr>
          <a:lstStyle/>
          <a:p>
            <a:pPr algn="ctr"/>
            <a:r>
              <a:rPr lang="es-CO" sz="3600" dirty="0" smtClean="0"/>
              <a:t>INSTITUTO TÉCNICO ISAÍAS ARDILA DÍAZ</a:t>
            </a:r>
            <a:br>
              <a:rPr lang="es-CO" sz="3600" dirty="0" smtClean="0"/>
            </a:br>
            <a:r>
              <a:rPr lang="es-CO" sz="3600" dirty="0" smtClean="0"/>
              <a:t>MOGOTES - SANTANDER</a:t>
            </a:r>
            <a:endParaRPr lang="es-CO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142844" y="1357305"/>
          <a:ext cx="8858312" cy="5269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  <a:gridCol w="3429024"/>
                <a:gridCol w="1500198"/>
                <a:gridCol w="1500198"/>
                <a:gridCol w="1571636"/>
              </a:tblGrid>
              <a:tr h="45134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2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EJECUCIÓN PRESUPUESTAL DE GASTOS AGOSTO DE 2016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53094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CODIGO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RUBRO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PRESUPUESTO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PAGOS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POR </a:t>
                      </a:r>
                      <a:r>
                        <a:rPr lang="es-CO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EJECUTAR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1.01.4.0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Compra de Material Didáctico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1.200.000,00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878.000,00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322.000,00</a:t>
                      </a:r>
                    </a:p>
                  </a:txBody>
                  <a:tcPr marL="9525" marR="9525" marT="9525" marB="0" anchor="ctr"/>
                </a:tc>
              </a:tr>
              <a:tr h="530947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1.01.5.0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Compra de Herramientas y Accesorios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4.000.000,00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4.000.000,00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1.01.6.0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Compra de Equipo de Comunicación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5.220.000,00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4.740.000,00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1.01.7.0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Compra de Equipo de Computación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7.200.000,00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7.200.000,00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1.02.1.0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Papeleria y Útiles de Escritorio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7.428.000,00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5.331.200,00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2.096.800,00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1.02.2.0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Elementos de Aseo y Caferería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2.432.400,00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2.390.357,00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42.043,00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1.02.3.0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Insumos Proyectos Productivos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6.135.000,00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675.000,00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5.460.000,00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1.02.5.0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Material Eléctrico y de Ferretería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2.160.000,00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1.015.800,00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1.144.200,00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011222"/>
          </a:xfrm>
        </p:spPr>
        <p:txBody>
          <a:bodyPr>
            <a:normAutofit fontScale="90000"/>
          </a:bodyPr>
          <a:lstStyle/>
          <a:p>
            <a:pPr algn="ctr"/>
            <a:r>
              <a:rPr lang="es-CO" sz="3600" dirty="0" smtClean="0"/>
              <a:t>INSTITUTO TÉCNICO ISAÍAS ARDILA DÍAZ</a:t>
            </a:r>
            <a:br>
              <a:rPr lang="es-CO" sz="3600" dirty="0" smtClean="0"/>
            </a:br>
            <a:r>
              <a:rPr lang="es-CO" sz="3600" dirty="0" smtClean="0"/>
              <a:t>MOGOTES - SANTANDER</a:t>
            </a:r>
            <a:endParaRPr lang="es-CO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142844" y="1357305"/>
          <a:ext cx="8858312" cy="530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  <a:gridCol w="3429024"/>
                <a:gridCol w="1500198"/>
                <a:gridCol w="1500198"/>
                <a:gridCol w="1571636"/>
              </a:tblGrid>
              <a:tr h="45134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2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EJECUCIÓN PRESUPUESTAL DE GASTOS AGOSTO DE 2016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53094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CODIGO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RUBRO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PRESUPUESTO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PAGOS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POR </a:t>
                      </a:r>
                      <a:r>
                        <a:rPr lang="es-CO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EJECUTAR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1.02.6.0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Material de Fontanería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615.000,00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885.000,00</a:t>
                      </a:r>
                    </a:p>
                  </a:txBody>
                  <a:tcPr marL="9525" marR="9525" marT="9525" marB="0" anchor="ctr"/>
                </a:tc>
              </a:tr>
              <a:tr h="530947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1.02.7.0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Otros Materiales y Suministros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14.274.594,00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11.703.960,00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2.570.634,00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1.09.1.0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Compra de Muebles y enseres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2.994.080,00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2.994.080,00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2.02.2.0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Elaboración y Caligrafía de Diplomas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937.500,00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937.500,00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2.02.4.0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Trabajos Tipográficos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1.600.000,00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1.499.996,00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100.004,00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2.03.1.0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Seguros de Bienes Muebles e Inmuebles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2.702.598,00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2.702.598,00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2.03.4.1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Póliza de manejo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6.059.370,00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6.059.370,00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2.04.1.0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Gravámen al Movimiento Financiero (4*1000)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156.504,00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143.496,00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011222"/>
          </a:xfrm>
        </p:spPr>
        <p:txBody>
          <a:bodyPr>
            <a:normAutofit fontScale="90000"/>
          </a:bodyPr>
          <a:lstStyle/>
          <a:p>
            <a:pPr algn="ctr"/>
            <a:r>
              <a:rPr lang="es-CO" sz="3600" dirty="0" smtClean="0"/>
              <a:t>INSTITUTO TÉCNICO ISAÍAS ARDILA DÍAZ</a:t>
            </a:r>
            <a:br>
              <a:rPr lang="es-CO" sz="3600" dirty="0" smtClean="0"/>
            </a:br>
            <a:r>
              <a:rPr lang="es-CO" sz="3600" dirty="0" smtClean="0"/>
              <a:t>MOGOTES - SANTANDER</a:t>
            </a:r>
            <a:endParaRPr lang="es-CO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142844" y="1357305"/>
          <a:ext cx="8858312" cy="5242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  <a:gridCol w="3429024"/>
                <a:gridCol w="1500198"/>
                <a:gridCol w="1500198"/>
                <a:gridCol w="1571636"/>
              </a:tblGrid>
              <a:tr h="45134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2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EJECUCIÓN PRESUPUESTAL DE GASTOS AGOSTO DE 2016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53094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CODIGO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RUBRO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PRESUPUESTO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PAGOS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POR </a:t>
                      </a:r>
                      <a:r>
                        <a:rPr lang="es-CO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EJECUTAR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2.06.1.0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Energía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12.583.296,32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7.880.226,00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4.703.070,32</a:t>
                      </a:r>
                    </a:p>
                  </a:txBody>
                  <a:tcPr marL="9525" marR="9525" marT="9525" marB="0" anchor="ctr"/>
                </a:tc>
              </a:tr>
              <a:tr h="530947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2.06.2.0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Telecomunicaciones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534.369,00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245.631,00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2.06.3.0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Acueducto, Alcantarillado y Aseo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100.000,00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2.06.5.0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Otros Servicios Públicos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12.300.000,00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6.943.069,00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5.356.931,00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2.10.1.1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Alimentación de Semovientos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1.920.000,00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693.000,00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1.227.000,00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2.10.1.2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Sanidad y Herrajes de Semovientes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2.440.000,00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1.273.600,00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1.166.400,00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2.11.5.0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Otros Mantenimientos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13.847.660,00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9.024.193,00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4.823.467,00</a:t>
                      </a:r>
                    </a:p>
                  </a:txBody>
                  <a:tcPr marL="9525" marR="9525" marT="9525" marB="0" anchor="ctr"/>
                </a:tc>
              </a:tr>
              <a:tr h="528818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2.12.5.1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Comisiones Bancarias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36.019,00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4.630,00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31.389,00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011222"/>
          </a:xfrm>
        </p:spPr>
        <p:txBody>
          <a:bodyPr>
            <a:normAutofit fontScale="90000"/>
          </a:bodyPr>
          <a:lstStyle/>
          <a:p>
            <a:pPr algn="ctr"/>
            <a:r>
              <a:rPr lang="es-CO" sz="3600" dirty="0" smtClean="0"/>
              <a:t>INSTITUTO TÉCNICO ISAÍAS ARDILA DÍAZ</a:t>
            </a:r>
            <a:br>
              <a:rPr lang="es-CO" sz="3600" dirty="0" smtClean="0"/>
            </a:br>
            <a:r>
              <a:rPr lang="es-CO" sz="3600" dirty="0" smtClean="0"/>
              <a:t>MOGOTES - SANTANDER</a:t>
            </a:r>
            <a:endParaRPr lang="es-CO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142844" y="1357304"/>
          <a:ext cx="8858312" cy="52149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  <a:gridCol w="3429024"/>
                <a:gridCol w="1500198"/>
                <a:gridCol w="1500198"/>
                <a:gridCol w="1571636"/>
              </a:tblGrid>
              <a:tr h="493239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2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EJECUCIÓN PRESUPUESTAL DE GASTOS AGOSTO DE 2016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60996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CODIGO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RUBRO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PRESUPUESTO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PAGOS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POR </a:t>
                      </a:r>
                      <a:r>
                        <a:rPr lang="es-CO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EJECUTAR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77899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2.12.5.2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Compra de Chequera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419.901,00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419.901,00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</a:tr>
              <a:tr h="580225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2.19.1.0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Servicios Profesionales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4.800.000,00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2.400.000,00</a:t>
                      </a:r>
                    </a:p>
                  </a:txBody>
                  <a:tcPr marL="9525" marR="9525" marT="9525" marB="0" anchor="ctr"/>
                </a:tc>
              </a:tr>
              <a:tr h="577899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2.19.2.0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Servicios Técnicos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7.825.000,00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7.825.000,00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</a:tr>
              <a:tr h="609969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4.02.0.0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Participación en Actividades Deportivas, Culturales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17.400.000,00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12.884.640,00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4.515.360,00</a:t>
                      </a:r>
                    </a:p>
                  </a:txBody>
                  <a:tcPr marL="9525" marR="9525" marT="9525" marB="0" anchor="ctr"/>
                </a:tc>
              </a:tr>
              <a:tr h="609969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4.05.0.0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Actividades Plan de Mejoramiento Institucional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9.000.000,00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9.000.000,00</a:t>
                      </a:r>
                    </a:p>
                  </a:txBody>
                  <a:tcPr marL="9525" marR="9525" marT="9525" marB="0" anchor="ctr"/>
                </a:tc>
              </a:tr>
              <a:tr h="577899"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9.02.1.0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Transporte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1.500.000,00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1.500.000,00</a:t>
                      </a:r>
                    </a:p>
                  </a:txBody>
                  <a:tcPr marL="9525" marR="9525" marT="9525" marB="0" anchor="ctr"/>
                </a:tc>
              </a:tr>
              <a:tr h="577899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s-CO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TOTAL…</a:t>
                      </a:r>
                      <a:r>
                        <a:rPr lang="es-CO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151.095.418,32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93.584.493,00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57.510.925,32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011222"/>
          </a:xfrm>
        </p:spPr>
        <p:txBody>
          <a:bodyPr>
            <a:normAutofit fontScale="90000"/>
          </a:bodyPr>
          <a:lstStyle/>
          <a:p>
            <a:pPr algn="ctr"/>
            <a:r>
              <a:rPr lang="es-CO" sz="3600" dirty="0" smtClean="0"/>
              <a:t>INSTITUTO TÉCNICO ISAÍAS ARDILA DÍAZ</a:t>
            </a:r>
            <a:br>
              <a:rPr lang="es-CO" sz="3600" dirty="0" smtClean="0"/>
            </a:br>
            <a:r>
              <a:rPr lang="es-CO" sz="3600" dirty="0" smtClean="0"/>
              <a:t>MOGOTES - SANTANDER</a:t>
            </a:r>
            <a:endParaRPr lang="es-CO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3200" dirty="0" smtClean="0"/>
              <a:t>INSTITUTO TÉCNICO ISAÍAS ARDILA DÍAZ</a:t>
            </a:r>
            <a:br>
              <a:rPr lang="es-CO" sz="3200" dirty="0" smtClean="0"/>
            </a:br>
            <a:r>
              <a:rPr lang="es-CO" sz="3200" dirty="0" smtClean="0"/>
              <a:t>MOGOTES - SANTANDER</a:t>
            </a:r>
            <a:endParaRPr lang="es-CO" sz="3200" dirty="0"/>
          </a:p>
        </p:txBody>
      </p:sp>
      <p:graphicFrame>
        <p:nvGraphicFramePr>
          <p:cNvPr id="5" name="1 Gráfico">
            <a:hlinkClick r:id="rId2" action="ppaction://hlinkfile"/>
          </p:cNvPr>
          <p:cNvGraphicFramePr>
            <a:graphicFrameLocks noGrp="1"/>
          </p:cNvGraphicFramePr>
          <p:nvPr>
            <p:ph idx="1"/>
          </p:nvPr>
        </p:nvGraphicFramePr>
        <p:xfrm>
          <a:off x="142844" y="1357298"/>
          <a:ext cx="8858312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l">
  <a:themeElements>
    <a:clrScheme name="Papel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l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l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43</TotalTime>
  <Words>471</Words>
  <Application>Microsoft Office PowerPoint</Application>
  <PresentationFormat>Presentación en pantalla (4:3)</PresentationFormat>
  <Paragraphs>267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Papel</vt:lpstr>
      <vt:lpstr>Diapositiva 1</vt:lpstr>
      <vt:lpstr>INSTITUTO TÉCNICO ISAÍAS ARDILA DÍAZ MOGOTES - SANTANDER</vt:lpstr>
      <vt:lpstr>INSTITUTO TÉCNICO ISAÍAS ARDILA DÍAZ MOGOTES - SANTANDER</vt:lpstr>
      <vt:lpstr>INSTITUTO TÉCNICO ISAÍAS ARDILA DÍAZ MOGOTES - SANTANDER</vt:lpstr>
      <vt:lpstr>INSTITUTO TÉCNICO ISAÍAS ARDILA DÍAZ MOGOTES - SANTANDER</vt:lpstr>
      <vt:lpstr>INSTITUTO TÉCNICO ISAÍAS ARDILA DÍAZ MOGOTES - SANTANDER</vt:lpstr>
      <vt:lpstr>INSTITUTO TÉCNICO ISAÍAS ARDILA DÍAZ MOGOTES - SANTANDER</vt:lpstr>
      <vt:lpstr>INSTITUTO TÉCNICO ISAÍAS ARDILA DÍAZ MOGOTES - SANTANDER</vt:lpstr>
      <vt:lpstr>INSTITUTO TÉCNICO ISAÍAS ARDILA DÍAZ MOGOTES - SANTANDER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FAMILIA PEDRAZA</dc:creator>
  <cp:lastModifiedBy>FAMILIA PEDRAZA</cp:lastModifiedBy>
  <cp:revision>7</cp:revision>
  <dcterms:created xsi:type="dcterms:W3CDTF">2016-09-12T17:00:20Z</dcterms:created>
  <dcterms:modified xsi:type="dcterms:W3CDTF">2016-09-12T17:47:13Z</dcterms:modified>
</cp:coreProperties>
</file>